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Merriweather"/>
      <p:regular r:id="rId12"/>
    </p:embeddedFont>
    <p:embeddedFont>
      <p:font typeface="Merriweather"/>
      <p:regular r:id="rId13"/>
    </p:embeddedFont>
    <p:embeddedFont>
      <p:font typeface="Merriweather"/>
      <p:regular r:id="rId14"/>
    </p:embeddedFon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2-2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4-10.sv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4-9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image" Target="../media/image-4-9.png"/><Relationship Id="rId10" Type="http://schemas.openxmlformats.org/officeDocument/2006/relationships/image" Target="../media/image-4-10.svg"/><Relationship Id="rId11" Type="http://schemas.openxmlformats.org/officeDocument/2006/relationships/slideLayout" Target="../slideLayouts/slideLayout5.xml"/><Relationship Id="rId1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7488" y="674965"/>
            <a:ext cx="7429024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KALI - The AI Cyber Sentinel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57488" y="2383750"/>
            <a:ext cx="7429024" cy="4134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850"/>
              </a:lnSpc>
              <a:buNone/>
            </a:pPr>
            <a:r>
              <a:rPr lang="en-US" sz="8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AI-Powered Cybersecurity Simplified</a:t>
            </a:r>
            <a:endParaRPr lang="en-US" sz="8650" dirty="0"/>
          </a:p>
        </p:txBody>
      </p:sp>
      <p:sp>
        <p:nvSpPr>
          <p:cNvPr id="5" name="Text 2"/>
          <p:cNvSpPr/>
          <p:nvPr/>
        </p:nvSpPr>
        <p:spPr>
          <a:xfrm>
            <a:off x="857488" y="6848951"/>
            <a:ext cx="74290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 intelligent, real-time cybersecurity assistant designed for accessibility and maximum protection.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5429" y="452080"/>
            <a:ext cx="4825365" cy="436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Cybersecurity Challenge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575429" y="1168241"/>
            <a:ext cx="13479542" cy="447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 today's interconnected world, cyber threats are escalating in volume and sophistication. The barrier to entry for robust security is too high for many, leaving vulnerable individuals and small organizations at risk.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575429" y="1912263"/>
            <a:ext cx="224551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Threat Landscape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575429" y="2313980"/>
            <a:ext cx="6569273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Rapidly increasing volume of attacks (phishing, malware, ransomware).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75429" y="2586395"/>
            <a:ext cx="6569273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Compromise of critical personal and organizational data.</a:t>
            </a:r>
            <a:endParaRPr lang="en-US" sz="11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5429" y="2967157"/>
            <a:ext cx="5583793" cy="558379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93318" y="1912263"/>
            <a:ext cx="2096453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Protection Gap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493318" y="2313980"/>
            <a:ext cx="6569273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Existing tools are often complex, requiring specialized knowledge.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493318" y="2586395"/>
            <a:ext cx="6569273" cy="447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Failure to provide adequate real-time protection for beginners, students, small labs, and small businesses.</a:t>
            </a:r>
            <a:endParaRPr lang="en-US" sz="110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318" y="3190756"/>
            <a:ext cx="5583793" cy="558379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03183"/>
            <a:ext cx="1239095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Introducing KALI: The Intelligent Defense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1968103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KALI is an intelligent cybersecurity assistant leveraging advanced AI and machine learning to offer proactive, simplified, and powerful threat detection and prevention.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3798" y="3035379"/>
            <a:ext cx="4136350" cy="4491038"/>
          </a:xfrm>
          <a:prstGeom prst="roundRect">
            <a:avLst>
              <a:gd name="adj" fmla="val 2506"/>
            </a:avLst>
          </a:prstGeom>
          <a:solidFill>
            <a:srgbClr val="003180"/>
          </a:solidFill>
          <a:ln w="15240">
            <a:solidFill>
              <a:srgbClr val="01318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125855" y="3297436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013180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29452" y="3501033"/>
            <a:ext cx="333137" cy="33313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125855" y="4284702"/>
            <a:ext cx="3612237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AI Core</a:t>
            </a:r>
            <a:endParaRPr lang="en-US" sz="2900" dirty="0"/>
          </a:p>
        </p:txBody>
      </p:sp>
      <p:sp>
        <p:nvSpPr>
          <p:cNvPr id="8" name="Text 5"/>
          <p:cNvSpPr/>
          <p:nvPr/>
        </p:nvSpPr>
        <p:spPr>
          <a:xfrm>
            <a:off x="1125855" y="4895493"/>
            <a:ext cx="3612237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Machine learning algorithms continuously analyze behavior and data patterns to identify emerging threats, even zero-day exploits.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5246965" y="3035379"/>
            <a:ext cx="4136350" cy="4491038"/>
          </a:xfrm>
          <a:prstGeom prst="roundRect">
            <a:avLst>
              <a:gd name="adj" fmla="val 2506"/>
            </a:avLst>
          </a:prstGeom>
          <a:solidFill>
            <a:srgbClr val="003180"/>
          </a:solidFill>
          <a:ln w="15240">
            <a:solidFill>
              <a:srgbClr val="609DF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509022" y="3297436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609DF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2619" y="3501033"/>
            <a:ext cx="333137" cy="33313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509022" y="4284702"/>
            <a:ext cx="3612237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Real-Time Action</a:t>
            </a:r>
            <a:endParaRPr lang="en-US" sz="2900" dirty="0"/>
          </a:p>
        </p:txBody>
      </p:sp>
      <p:sp>
        <p:nvSpPr>
          <p:cNvPr id="13" name="Text 9"/>
          <p:cNvSpPr/>
          <p:nvPr/>
        </p:nvSpPr>
        <p:spPr>
          <a:xfrm>
            <a:off x="5509022" y="4895493"/>
            <a:ext cx="3612237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system detects and prevents threats like suspicious files, malicious links, and unauthorized network access the moment they appear.</a:t>
            </a:r>
            <a:endParaRPr lang="en-US" sz="1900" dirty="0"/>
          </a:p>
        </p:txBody>
      </p:sp>
      <p:sp>
        <p:nvSpPr>
          <p:cNvPr id="14" name="Shape 10"/>
          <p:cNvSpPr/>
          <p:nvPr/>
        </p:nvSpPr>
        <p:spPr>
          <a:xfrm>
            <a:off x="9630132" y="3035379"/>
            <a:ext cx="4136350" cy="4491038"/>
          </a:xfrm>
          <a:prstGeom prst="roundRect">
            <a:avLst>
              <a:gd name="adj" fmla="val 2506"/>
            </a:avLst>
          </a:prstGeom>
          <a:solidFill>
            <a:srgbClr val="003180"/>
          </a:solidFill>
          <a:ln w="15240">
            <a:solidFill>
              <a:srgbClr val="013180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92189" y="3297436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013180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95786" y="3501033"/>
            <a:ext cx="333137" cy="33313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92189" y="4284702"/>
            <a:ext cx="3612237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Simplified Guidance</a:t>
            </a:r>
            <a:endParaRPr lang="en-US" sz="2900" dirty="0"/>
          </a:p>
        </p:txBody>
      </p:sp>
      <p:sp>
        <p:nvSpPr>
          <p:cNvPr id="18" name="Text 13"/>
          <p:cNvSpPr/>
          <p:nvPr/>
        </p:nvSpPr>
        <p:spPr>
          <a:xfrm>
            <a:off x="9892189" y="4895493"/>
            <a:ext cx="3612237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KALI provides clear, jargon-free alerts and easy-to-follow guidance, making enterprise-level security accessible to everyone.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10352"/>
            <a:ext cx="5278041" cy="578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KALI's Core Capabilities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863798" y="1858923"/>
            <a:ext cx="1290280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suite of features designed for complete, hassle-free protection, ensuring users are informed and secure without needing a security degree.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863798" y="2641044"/>
            <a:ext cx="4177546" cy="2255877"/>
          </a:xfrm>
          <a:prstGeom prst="roundRect">
            <a:avLst>
              <a:gd name="adj" fmla="val 4864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863798" y="2618184"/>
            <a:ext cx="4177546" cy="9144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6" name="Shape 4"/>
          <p:cNvSpPr/>
          <p:nvPr/>
        </p:nvSpPr>
        <p:spPr>
          <a:xfrm>
            <a:off x="2674858" y="2363391"/>
            <a:ext cx="555308" cy="555308"/>
          </a:xfrm>
          <a:prstGeom prst="roundRect">
            <a:avLst>
              <a:gd name="adj" fmla="val 164665"/>
            </a:avLst>
          </a:prstGeom>
          <a:solidFill>
            <a:srgbClr val="609DFF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841427" y="2529959"/>
            <a:ext cx="222052" cy="22205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71682" y="3103840"/>
            <a:ext cx="3088124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Real-Time Threat Detection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1071682" y="3504128"/>
            <a:ext cx="3761780" cy="118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Continuously monitors system processes, incoming files, suspicious links, and network activity to intercept threats instantly.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5226368" y="2641044"/>
            <a:ext cx="4177546" cy="2255877"/>
          </a:xfrm>
          <a:prstGeom prst="roundRect">
            <a:avLst>
              <a:gd name="adj" fmla="val 4864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226368" y="2618184"/>
            <a:ext cx="4177546" cy="9144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2" name="Shape 9"/>
          <p:cNvSpPr/>
          <p:nvPr/>
        </p:nvSpPr>
        <p:spPr>
          <a:xfrm>
            <a:off x="7037427" y="2363391"/>
            <a:ext cx="555308" cy="555308"/>
          </a:xfrm>
          <a:prstGeom prst="roundRect">
            <a:avLst>
              <a:gd name="adj" fmla="val 164665"/>
            </a:avLst>
          </a:prstGeom>
          <a:solidFill>
            <a:srgbClr val="609DFF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03996" y="2529959"/>
            <a:ext cx="222052" cy="22205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34251" y="3103840"/>
            <a:ext cx="311848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AI-Powered Proactive Alerts</a:t>
            </a:r>
            <a:endParaRPr lang="en-US" sz="1800" dirty="0"/>
          </a:p>
        </p:txBody>
      </p:sp>
      <p:sp>
        <p:nvSpPr>
          <p:cNvPr id="15" name="Text 11"/>
          <p:cNvSpPr/>
          <p:nvPr/>
        </p:nvSpPr>
        <p:spPr>
          <a:xfrm>
            <a:off x="5434251" y="3504128"/>
            <a:ext cx="3761780" cy="118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Utilizes deep learning to assess risk levels, providing actionable, early warnings before threats can materialize into a compromise.</a:t>
            </a:r>
            <a:endParaRPr lang="en-US" sz="1450" dirty="0"/>
          </a:p>
        </p:txBody>
      </p:sp>
      <p:sp>
        <p:nvSpPr>
          <p:cNvPr id="16" name="Shape 12"/>
          <p:cNvSpPr/>
          <p:nvPr/>
        </p:nvSpPr>
        <p:spPr>
          <a:xfrm>
            <a:off x="9588937" y="2641044"/>
            <a:ext cx="4177546" cy="2255877"/>
          </a:xfrm>
          <a:prstGeom prst="roundRect">
            <a:avLst>
              <a:gd name="adj" fmla="val 4864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17" name="Shape 13"/>
          <p:cNvSpPr/>
          <p:nvPr/>
        </p:nvSpPr>
        <p:spPr>
          <a:xfrm>
            <a:off x="9588937" y="2618184"/>
            <a:ext cx="4177546" cy="9144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8" name="Shape 14"/>
          <p:cNvSpPr/>
          <p:nvPr/>
        </p:nvSpPr>
        <p:spPr>
          <a:xfrm>
            <a:off x="11399996" y="2363391"/>
            <a:ext cx="555308" cy="555308"/>
          </a:xfrm>
          <a:prstGeom prst="roundRect">
            <a:avLst>
              <a:gd name="adj" fmla="val 164665"/>
            </a:avLst>
          </a:prstGeom>
          <a:solidFill>
            <a:srgbClr val="609DFF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66565" y="2529959"/>
            <a:ext cx="222052" cy="22205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796820" y="3103840"/>
            <a:ext cx="2786777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User-Friendly Dashboard</a:t>
            </a:r>
            <a:endParaRPr lang="en-US" sz="1800" dirty="0"/>
          </a:p>
        </p:txBody>
      </p:sp>
      <p:sp>
        <p:nvSpPr>
          <p:cNvPr id="21" name="Text 16"/>
          <p:cNvSpPr/>
          <p:nvPr/>
        </p:nvSpPr>
        <p:spPr>
          <a:xfrm>
            <a:off x="9796820" y="3504128"/>
            <a:ext cx="3761780" cy="118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clean, intuitive interface that simplifies security management and status monitoring for users with any level of technical expertise.</a:t>
            </a:r>
            <a:endParaRPr lang="en-US" sz="1450" dirty="0"/>
          </a:p>
        </p:txBody>
      </p:sp>
      <p:sp>
        <p:nvSpPr>
          <p:cNvPr id="22" name="Shape 17"/>
          <p:cNvSpPr/>
          <p:nvPr/>
        </p:nvSpPr>
        <p:spPr>
          <a:xfrm>
            <a:off x="863798" y="5359598"/>
            <a:ext cx="6358771" cy="1959650"/>
          </a:xfrm>
          <a:prstGeom prst="roundRect">
            <a:avLst>
              <a:gd name="adj" fmla="val 5599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23" name="Shape 18"/>
          <p:cNvSpPr/>
          <p:nvPr/>
        </p:nvSpPr>
        <p:spPr>
          <a:xfrm>
            <a:off x="863798" y="5336738"/>
            <a:ext cx="6358771" cy="9144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24" name="Shape 19"/>
          <p:cNvSpPr/>
          <p:nvPr/>
        </p:nvSpPr>
        <p:spPr>
          <a:xfrm>
            <a:off x="3765471" y="5081945"/>
            <a:ext cx="555308" cy="555308"/>
          </a:xfrm>
          <a:prstGeom prst="roundRect">
            <a:avLst>
              <a:gd name="adj" fmla="val 164665"/>
            </a:avLst>
          </a:prstGeom>
          <a:solidFill>
            <a:srgbClr val="609DFF"/>
          </a:solidFill>
          <a:ln/>
        </p:spPr>
      </p:sp>
      <p:pic>
        <p:nvPicPr>
          <p:cNvPr id="25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32039" y="5248513"/>
            <a:ext cx="222052" cy="222052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1071682" y="5822394"/>
            <a:ext cx="3221712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Automated Reporting &amp; Logs</a:t>
            </a:r>
            <a:endParaRPr lang="en-US" sz="1800" dirty="0"/>
          </a:p>
        </p:txBody>
      </p:sp>
      <p:sp>
        <p:nvSpPr>
          <p:cNvPr id="27" name="Text 21"/>
          <p:cNvSpPr/>
          <p:nvPr/>
        </p:nvSpPr>
        <p:spPr>
          <a:xfrm>
            <a:off x="1071682" y="6222683"/>
            <a:ext cx="5943005" cy="8886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Automatically generates comprehensive system activity and threat logs, providing transparency and supporting forensic review when needed.</a:t>
            </a:r>
            <a:endParaRPr lang="en-US" sz="1450" dirty="0"/>
          </a:p>
        </p:txBody>
      </p:sp>
      <p:sp>
        <p:nvSpPr>
          <p:cNvPr id="28" name="Shape 22"/>
          <p:cNvSpPr/>
          <p:nvPr/>
        </p:nvSpPr>
        <p:spPr>
          <a:xfrm>
            <a:off x="7407593" y="5359598"/>
            <a:ext cx="6358890" cy="1959650"/>
          </a:xfrm>
          <a:prstGeom prst="roundRect">
            <a:avLst>
              <a:gd name="adj" fmla="val 5599"/>
            </a:avLst>
          </a:prstGeom>
          <a:solidFill>
            <a:srgbClr val="09151A">
              <a:alpha val="95000"/>
            </a:srgbClr>
          </a:solidFill>
          <a:ln/>
        </p:spPr>
      </p:sp>
      <p:sp>
        <p:nvSpPr>
          <p:cNvPr id="29" name="Shape 23"/>
          <p:cNvSpPr/>
          <p:nvPr/>
        </p:nvSpPr>
        <p:spPr>
          <a:xfrm>
            <a:off x="7407593" y="5336738"/>
            <a:ext cx="6358890" cy="9144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30" name="Shape 24"/>
          <p:cNvSpPr/>
          <p:nvPr/>
        </p:nvSpPr>
        <p:spPr>
          <a:xfrm>
            <a:off x="10309384" y="5081945"/>
            <a:ext cx="555308" cy="555308"/>
          </a:xfrm>
          <a:prstGeom prst="roundRect">
            <a:avLst>
              <a:gd name="adj" fmla="val 164665"/>
            </a:avLst>
          </a:prstGeom>
          <a:solidFill>
            <a:srgbClr val="609DFF"/>
          </a:solidFill>
          <a:ln/>
        </p:spPr>
      </p:sp>
      <p:pic>
        <p:nvPicPr>
          <p:cNvPr id="31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75952" y="5248513"/>
            <a:ext cx="222052" cy="222052"/>
          </a:xfrm>
          <a:prstGeom prst="rect">
            <a:avLst/>
          </a:prstGeom>
        </p:spPr>
      </p:pic>
      <p:sp>
        <p:nvSpPr>
          <p:cNvPr id="32" name="Text 25"/>
          <p:cNvSpPr/>
          <p:nvPr/>
        </p:nvSpPr>
        <p:spPr>
          <a:xfrm>
            <a:off x="7615476" y="5822394"/>
            <a:ext cx="2316361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Guided Security Tips</a:t>
            </a:r>
            <a:endParaRPr lang="en-US" sz="1800" dirty="0"/>
          </a:p>
        </p:txBody>
      </p:sp>
      <p:sp>
        <p:nvSpPr>
          <p:cNvPr id="33" name="Text 26"/>
          <p:cNvSpPr/>
          <p:nvPr/>
        </p:nvSpPr>
        <p:spPr>
          <a:xfrm>
            <a:off x="7615476" y="6222683"/>
            <a:ext cx="5943124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Offers step-by-step guidance and educational content directly within the application to improve user security posture over time.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29853"/>
            <a:ext cx="4936569" cy="616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Impact and Vision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3798" y="1741765"/>
            <a:ext cx="12902803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KALI empowers non-experts with the robust cybersecurity needed to navigate the digital world safely. We are democratizing advanced threat protection.</a:t>
            </a:r>
            <a:endParaRPr lang="en-US" sz="1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1418" y="2723912"/>
            <a:ext cx="4190643" cy="2369582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938" y="2723912"/>
            <a:ext cx="4190643" cy="2369582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8458" y="2723912"/>
            <a:ext cx="4190643" cy="236958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63798" y="5542359"/>
            <a:ext cx="4136350" cy="651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00"/>
              </a:lnSpc>
              <a:buNone/>
            </a:pPr>
            <a:r>
              <a:rPr lang="en-US" sz="5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100%</a:t>
            </a:r>
            <a:endParaRPr lang="en-US" sz="5100" dirty="0"/>
          </a:p>
        </p:txBody>
      </p:sp>
      <p:sp>
        <p:nvSpPr>
          <p:cNvPr id="8" name="Text 3"/>
          <p:cNvSpPr/>
          <p:nvPr/>
        </p:nvSpPr>
        <p:spPr>
          <a:xfrm>
            <a:off x="1697831" y="6440686"/>
            <a:ext cx="2468285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Enhanced Safety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863798" y="6867644"/>
            <a:ext cx="4136350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Proactive protection against evolving malware and phishing attacks.</a:t>
            </a:r>
            <a:endParaRPr lang="en-US" sz="1550" dirty="0"/>
          </a:p>
        </p:txBody>
      </p:sp>
      <p:sp>
        <p:nvSpPr>
          <p:cNvPr id="10" name="Text 5"/>
          <p:cNvSpPr/>
          <p:nvPr/>
        </p:nvSpPr>
        <p:spPr>
          <a:xfrm>
            <a:off x="5246965" y="5542359"/>
            <a:ext cx="4136350" cy="651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00"/>
              </a:lnSpc>
              <a:buNone/>
            </a:pPr>
            <a:r>
              <a:rPr lang="en-US" sz="5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75%</a:t>
            </a:r>
            <a:endParaRPr lang="en-US" sz="5100" dirty="0"/>
          </a:p>
        </p:txBody>
      </p:sp>
      <p:sp>
        <p:nvSpPr>
          <p:cNvPr id="11" name="Text 6"/>
          <p:cNvSpPr/>
          <p:nvPr/>
        </p:nvSpPr>
        <p:spPr>
          <a:xfrm>
            <a:off x="6080998" y="6440686"/>
            <a:ext cx="2468285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Reduced Complexity</a:t>
            </a:r>
            <a:endParaRPr lang="en-US" sz="1900" dirty="0"/>
          </a:p>
        </p:txBody>
      </p:sp>
      <p:sp>
        <p:nvSpPr>
          <p:cNvPr id="12" name="Text 7"/>
          <p:cNvSpPr/>
          <p:nvPr/>
        </p:nvSpPr>
        <p:spPr>
          <a:xfrm>
            <a:off x="5246965" y="6867644"/>
            <a:ext cx="4136350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Making sophisticated cybersecurity easily manageable for beginners.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9630132" y="5542359"/>
            <a:ext cx="4136350" cy="651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00"/>
              </a:lnSpc>
              <a:buNone/>
            </a:pPr>
            <a:r>
              <a:rPr lang="en-US" sz="5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24/7</a:t>
            </a:r>
            <a:endParaRPr lang="en-US" sz="5100" dirty="0"/>
          </a:p>
        </p:txBody>
      </p:sp>
      <p:sp>
        <p:nvSpPr>
          <p:cNvPr id="14" name="Text 9"/>
          <p:cNvSpPr/>
          <p:nvPr/>
        </p:nvSpPr>
        <p:spPr>
          <a:xfrm>
            <a:off x="10464165" y="6440686"/>
            <a:ext cx="2468285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Real-Time Coverage</a:t>
            </a:r>
            <a:endParaRPr lang="en-US" sz="1900" dirty="0"/>
          </a:p>
        </p:txBody>
      </p:sp>
      <p:sp>
        <p:nvSpPr>
          <p:cNvPr id="15" name="Text 10"/>
          <p:cNvSpPr/>
          <p:nvPr/>
        </p:nvSpPr>
        <p:spPr>
          <a:xfrm>
            <a:off x="9630132" y="6867644"/>
            <a:ext cx="4136350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Always-on monitoring ensuring constant data and network integrity.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2025-11-06T10:04:53Z</dcterms:created>
  <dcterms:modified xsi:type="dcterms:W3CDTF">2025-11-06T10:04:53Z</dcterms:modified>
</cp:coreProperties>
</file>